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s/slide2.xml" ContentType="application/vnd.openxmlformats-officedocument.presentationml.slide+xml"/>
  <Override PartName="/ppt/notesSlides/notesSlide.xml" ContentType="application/vnd.openxmlformats-officedocument.presentationml.notesSlide+xml"/>
  <Override PartName="/ppt/slides/slide3.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notesSlides/notesSlide3.xml" ContentType="application/vnd.openxmlformats-officedocument.presentationml.notesSlide+xml"/>
  <Override PartName="/ppt/slides/slide5.xml" ContentType="application/vnd.openxmlformats-officedocument.presentationml.slide+xml"/>
  <Override PartName="/ppt/notesSlides/notesSlide4.xml" ContentType="application/vnd.openxmlformats-officedocument.presentationml.notesSlide+xml"/>
  <Override PartName="/ppt/slides/slide6.xml" ContentType="application/vnd.openxmlformats-officedocument.presentationml.slide+xml"/>
  <Override PartName="/ppt/notesSlides/notesSlide5.xml" ContentType="application/vnd.openxmlformats-officedocument.presentationml.notesSlide+xml"/>
  <Override PartName="/ppt/slides/slide7.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7.xml" ContentType="application/vnd.openxmlformats-officedocument.presentationml.notesSlide+xml"/>
  <Override PartName="/ppt/slides/slide9.xml" ContentType="application/vnd.openxmlformats-officedocument.presentationml.slide+xml"/>
  <Override PartName="/ppt/notesSlides/notesSlide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elId0"/>
    <p:sldId id="258" r:id="RelId1"/>
    <p:sldId id="259" r:id="RelId2"/>
    <p:sldId id="260" r:id="RelId3"/>
    <p:sldId id="261" r:id="RelId4"/>
    <p:sldId id="262" r:id="RelId5"/>
    <p:sldId id="263" r:id="RelId6"/>
    <p:sldId id="264" r:id="Rel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C910"/>
    <a:srgbClr val="D9D9D9"/>
    <a:srgbClr val="D3D3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0" autoAdjust="0"/>
    <p:restoredTop sz="86410" autoAdjust="0"/>
  </p:normalViewPr>
  <p:slideViewPr>
    <p:cSldViewPr snapToGrid="0" snapToObjects="1">
      <p:cViewPr varScale="1">
        <p:scale>
          <a:sx n="72" d="100"/>
          <a:sy n="72" d="100"/>
        </p:scale>
        <p:origin x="84" y="75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presProps" Target="presProps.xml" Id="rId3" /><Relationship Type="http://schemas.openxmlformats.org/officeDocument/2006/relationships/slide" Target="slides/slide1.xml" Id="rId2" /><Relationship Type="http://schemas.openxmlformats.org/officeDocument/2006/relationships/slideMaster" Target="slideMasters/slideMaster1.xml" Id="rId1" /><Relationship Type="http://schemas.openxmlformats.org/officeDocument/2006/relationships/tableStyles" Target="tableStyles.xml" Id="rId6" /><Relationship Type="http://schemas.openxmlformats.org/officeDocument/2006/relationships/theme" Target="theme/theme1.xml" Id="rId5" /><Relationship Type="http://schemas.openxmlformats.org/officeDocument/2006/relationships/viewProps" Target="viewProps.xml" Id="rId4" /><Relationship Type="http://schemas.openxmlformats.org/officeDocument/2006/relationships/slide" Target="/ppt/slides/slide2.xml" Id="RelId0" /><Relationship Type="http://schemas.openxmlformats.org/officeDocument/2006/relationships/slide" Target="/ppt/slides/slide3.xml" Id="RelId1" /><Relationship Type="http://schemas.openxmlformats.org/officeDocument/2006/relationships/slide" Target="/ppt/slides/slide4.xml" Id="RelId2" /><Relationship Type="http://schemas.openxmlformats.org/officeDocument/2006/relationships/slide" Target="/ppt/slides/slide5.xml" Id="RelId3" /><Relationship Type="http://schemas.openxmlformats.org/officeDocument/2006/relationships/slide" Target="/ppt/slides/slide6.xml" Id="RelId4" /><Relationship Type="http://schemas.openxmlformats.org/officeDocument/2006/relationships/slide" Target="/ppt/slides/slide7.xml" Id="RelId5" /><Relationship Type="http://schemas.openxmlformats.org/officeDocument/2006/relationships/slide" Target="/ppt/slides/slide8.xml" Id="RelId6" /><Relationship Type="http://schemas.openxmlformats.org/officeDocument/2006/relationships/slide" Target="/ppt/slides/slide9.xml" Id="RelId7" /></Relationships>
</file>

<file path=ppt/notesSlides/notesSlide.xml><?xml version="1.0" encoding="utf-8"?>
<p:notes xmlns:p="http://schemas.openxmlformats.org/presentationml/2006/main">
  <p:cSld>
    <p:spTree>
      <p:nvGrpSpPr>
        <p:cNvPr id="1" name=""/>
        <p:cNvGrpSpPr/>
        <p:nvPr/>
      </p:nvGrpSpPr>
      <p:grpSpPr/>
      <p:sp>
        <p:nvSpPr>
          <p:cNvPr id="2" name="Slide Text"/>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rPr b="1" dirty="0"/>
              <a:t>Total Driver Violations (Statewide)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Total Vehicle Violations (Statewide)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Total Other Violations (Statewide)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FedOOSctch</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FedOOSctch</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FedOOSctch</a:t>
            </a:r>
            <a:endParaRPr dirty="0"/>
          </a:p>
          <a:p xmlns:a="http://schemas.openxmlformats.org/drawingml/2006/main">
            <a:r>
              <a:rPr b="0" dirty="0"/>
              <a:t>No alt text provided</a:t>
            </a:r>
            <a:endParaRPr dirty="0"/>
          </a:p>
          <a:p xmlns:a="http://schemas.openxmlformats.org/drawingml/2006/main">
            <a:r>
              <a:rPr b="0" dirty="0"/>
              <a:t/>
            </a:r>
            <a:endParaRPr dirty="0"/>
          </a:p>
        </p:txBody>
      </p:sp>
    </p:spTree>
    <p:clrMapOvr>
      <a:masterClrMapping xmlns:a="http://schemas.openxmlformats.org/drawingml/2006/main"/>
    </p:clrMapOvr>
  </p:cSld>
</p:notes>
</file>

<file path=ppt/notesSlides/notesSlide2.xml><?xml version="1.0" encoding="utf-8"?>
<p:notes xmlns:p="http://schemas.openxmlformats.org/presentationml/2006/main">
  <p:cSld>
    <p:spTree>
      <p:nvGrpSpPr>
        <p:cNvPr id="1" name=""/>
        <p:cNvGrpSpPr/>
        <p:nvPr/>
      </p:nvGrpSpPr>
      <p:grpSpPr/>
      <p:sp>
        <p:nvSpPr>
          <p:cNvPr id="2" name="Slide Text"/>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rPr b="1" dirty="0"/>
              <a:t>Top 10 Driver Violations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Top 10 Vehicles Violations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Top 10 Other Violations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p:txBody>
      </p:sp>
    </p:spTree>
    <p:clrMapOvr>
      <a:masterClrMapping xmlns:a="http://schemas.openxmlformats.org/drawingml/2006/main"/>
    </p:clrMapOvr>
  </p:cSld>
</p:notes>
</file>

<file path=ppt/notesSlides/notesSlide3.xml><?xml version="1.0" encoding="utf-8"?>
<p:notes xmlns:p="http://schemas.openxmlformats.org/presentationml/2006/main">
  <p:cSld>
    <p:spTree>
      <p:nvGrpSpPr>
        <p:cNvPr id="1" name=""/>
        <p:cNvGrpSpPr/>
        <p:nvPr/>
      </p:nvGrpSpPr>
      <p:grpSpPr/>
      <p:sp>
        <p:nvSpPr>
          <p:cNvPr id="2" name="Slide Text"/>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rPr b="1" dirty="0"/>
              <a:t>Top 5 Contributing Circumstances Non-CMV/CMV ('K' &amp; 'A')</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Top 5 Harmful Events ('K' &amp; 'A')</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Top 10 Counties ('K' &amp; 'A' Crashes)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p:txBody>
      </p:sp>
    </p:spTree>
    <p:clrMapOvr>
      <a:masterClrMapping xmlns:a="http://schemas.openxmlformats.org/drawingml/2006/main"/>
    </p:clrMapOvr>
  </p:cSld>
</p:notes>
</file>

<file path=ppt/notesSlides/notesSlide4.xml><?xml version="1.0" encoding="utf-8"?>
<p:notes xmlns:p="http://schemas.openxmlformats.org/presentationml/2006/main">
  <p:cSld>
    <p:spTree>
      <p:nvGrpSpPr>
        <p:cNvPr id="1" name=""/>
        <p:cNvGrpSpPr/>
        <p:nvPr/>
      </p:nvGrpSpPr>
      <p:grpSpPr/>
      <p:sp>
        <p:nvSpPr>
          <p:cNvPr id="2" name="Slide Text"/>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rPr b="1" dirty="0"/>
              <a:t>OOS Rate (Statewide)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Title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Page Number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Violation Rate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Estimated Crashes Prevent (Statewide)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Estimated Lives Saved (Statewide)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Federal OOS Catch Rate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Date 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OOSRate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FedOOSctch</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VioRate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estCrshpre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estLiveSav</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p:txBody>
      </p:sp>
    </p:spTree>
    <p:clrMapOvr>
      <a:masterClrMapping xmlns:a="http://schemas.openxmlformats.org/drawingml/2006/main"/>
    </p:clrMapOvr>
  </p:cSld>
</p:notes>
</file>

<file path=ppt/notesSlides/notesSlide5.xml><?xml version="1.0" encoding="utf-8"?>
<p:notes xmlns:p="http://schemas.openxmlformats.org/presentationml/2006/main">
  <p:cSld>
    <p:spTree>
      <p:nvGrpSpPr>
        <p:cNvPr id="1" name=""/>
        <p:cNvGrpSpPr/>
        <p:nvPr/>
      </p:nvGrpSpPr>
      <p:grpSpPr/>
      <p:sp>
        <p:nvSpPr>
          <p:cNvPr id="2" name="Slide Text"/>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rPr b="1" dirty="0"/>
              <a:t>Title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Page Number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Total Inspections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Inspection Goal Progress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Level 1 Inspections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Level 3 Inspections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Level 2 Inspections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Date 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estLiveSav</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tot insp title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1 title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2 title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3 title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Slicer Border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Slicer Border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Slicer Border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Slicer Border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p:txBody>
      </p:sp>
    </p:spTree>
    <p:clrMapOvr>
      <a:masterClrMapping xmlns:a="http://schemas.openxmlformats.org/drawingml/2006/main"/>
    </p:clrMapOvr>
  </p:cSld>
</p:notes>
</file>

<file path=ppt/notesSlides/notesSlide6.xml><?xml version="1.0" encoding="utf-8"?>
<p:notes xmlns:p="http://schemas.openxmlformats.org/presentationml/2006/main">
  <p:cSld>
    <p:spTree>
      <p:nvGrpSpPr>
        <p:cNvPr id="1" name=""/>
        <p:cNvGrpSpPr/>
        <p:nvPr/>
      </p:nvGrpSpPr>
      <p:grpSpPr/>
      <p:sp>
        <p:nvSpPr>
          <p:cNvPr id="2" name="Slide Text"/>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rPr b="1" dirty="0"/>
              <a:t>Title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Page Number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Date 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Tot Fatalities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Fatalities Goal Progress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estLiveSav</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tot fat title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Slicer Border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p:txBody>
      </p:sp>
    </p:spTree>
    <p:clrMapOvr>
      <a:masterClrMapping xmlns:a="http://schemas.openxmlformats.org/drawingml/2006/main"/>
    </p:clrMapOvr>
  </p:cSld>
</p:notes>
</file>

<file path=ppt/notesSlides/notesSlide7.xml><?xml version="1.0" encoding="utf-8"?>
<p:notes xmlns:p="http://schemas.openxmlformats.org/presentationml/2006/main">
  <p:cSld>
    <p:spTree>
      <p:nvGrpSpPr>
        <p:cNvPr id="1" name=""/>
        <p:cNvGrpSpPr/>
        <p:nvPr/>
      </p:nvGrpSpPr>
      <p:grpSpPr/>
      <p:sp>
        <p:nvSpPr>
          <p:cNvPr id="2" name="Slide Text"/>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Overweight Citations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Special Operations Overweight Citations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Inspections w/ Overweight Citations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Inspections w/ Overweight Citations - OOS Rate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p:txBody>
      </p:sp>
    </p:spTree>
    <p:clrMapOvr>
      <a:masterClrMapping xmlns:a="http://schemas.openxmlformats.org/drawingml/2006/main"/>
    </p:clrMapOvr>
  </p:cSld>
</p:notes>
</file>

<file path=ppt/notesSlides/notesSlide8.xml><?xml version="1.0" encoding="utf-8"?>
<p:notes xmlns:p="http://schemas.openxmlformats.org/presentationml/2006/main">
  <p:cSld>
    <p:spTree>
      <p:nvGrpSpPr>
        <p:cNvPr id="1" name=""/>
        <p:cNvGrpSpPr/>
        <p:nvPr/>
      </p:nvGrpSpPr>
      <p:grpSpPr/>
      <p:sp>
        <p:nvSpPr>
          <p:cNvPr id="2" name="Slide Text"/>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rPr b="1" dirty="0"/>
              <a:t>Top 10 Commodities by Citation Frequency (Statewide)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Top 10 Commodities by Violation Weight (Statewide)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Inspection with Overweight Citations (OOS Rate)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p:txBody>
      </p:sp>
    </p:spTree>
    <p:clrMapOvr>
      <a:masterClrMapping xmlns:a="http://schemas.openxmlformats.org/drawingml/2006/main"/>
    </p:clrMapOvr>
  </p:cSld>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27ED9C8-F09A-4D9E-BEC0-4725162E21FF}" type="datetimeFigureOut">
              <a:rPr lang="en-US" smtClean="0"/>
              <a:t>11/25/2020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1747689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27ED9C8-F09A-4D9E-BEC0-4725162E21FF}" type="datetimeFigureOut">
              <a:rPr lang="en-US" smtClean="0"/>
              <a:t>11/25/2020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553214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27ED9C8-F09A-4D9E-BEC0-4725162E21FF}" type="datetimeFigureOut">
              <a:rPr lang="en-US" smtClean="0"/>
              <a:t>11/25/2020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2982640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27ED9C8-F09A-4D9E-BEC0-4725162E21FF}" type="datetimeFigureOut">
              <a:rPr lang="en-US" smtClean="0"/>
              <a:t>11/25/2020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214498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27ED9C8-F09A-4D9E-BEC0-4725162E21FF}" type="datetimeFigureOut">
              <a:rPr lang="en-US" smtClean="0"/>
              <a:t>11/25/2020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1026881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27ED9C8-F09A-4D9E-BEC0-4725162E21FF}" type="datetimeFigureOut">
              <a:rPr lang="en-US" smtClean="0"/>
              <a:t>11/25/2020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1004331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27ED9C8-F09A-4D9E-BEC0-4725162E21FF}" type="datetimeFigureOut">
              <a:rPr lang="en-US" smtClean="0"/>
              <a:t>11/25/2020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925692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27ED9C8-F09A-4D9E-BEC0-4725162E21FF}" type="datetimeFigureOut">
              <a:rPr lang="en-US" smtClean="0"/>
              <a:t>11/25/2020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2280913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7ED9C8-F09A-4D9E-BEC0-4725162E21FF}" type="datetimeFigureOut">
              <a:rPr lang="en-US" smtClean="0"/>
              <a:t>11/25/2020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2358181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27ED9C8-F09A-4D9E-BEC0-4725162E21FF}" type="datetimeFigureOut">
              <a:rPr lang="en-US" smtClean="0"/>
              <a:t>11/25/2020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993390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27ED9C8-F09A-4D9E-BEC0-4725162E21FF}" type="datetimeFigureOut">
              <a:rPr lang="en-US" smtClean="0"/>
              <a:t>11/25/2020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2884807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p14="http://schemas.microsoft.com/office/powerpoint/2010/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7ED9C8-F09A-4D9E-BEC0-4725162E21FF}" type="datetimeFigureOut">
              <a:rPr lang="en-US" smtClean="0"/>
              <a:t>11/25/2020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7D807A-D3EC-4DEA-86E2-120E4093F1A6}" type="slidenum">
              <a:rPr lang="en-US" smtClean="0"/>
              <a:t>‹#›</a:t>
            </a:fld>
            <a:endParaRPr lang="en-US"/>
          </a:p>
        </p:txBody>
      </p:sp>
    </p:spTree>
    <p:extLst>
      <p:ext uri="{BB962C8B-B14F-4D97-AF65-F5344CB8AC3E}">
        <p14:creationId xmlns:p14="http://schemas.microsoft.com/office/powerpoint/2010/main" val="1423691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Relationships xmlns="http://schemas.openxmlformats.org/package/2006/relationships"><Relationship Type="http://schemas.openxmlformats.org/officeDocument/2006/relationships/image" Target="../media/image1.png" Id="rId2" /><Relationship Type="http://schemas.openxmlformats.org/officeDocument/2006/relationships/slideLayout" Target="../slideLayouts/slideLayout7.xml" Id="rId1" /><Relationship Type="http://schemas.openxmlformats.org/officeDocument/2006/relationships/image" Target="../media/image3.png" Id="rId5" /><Relationship Type="http://schemas.openxmlformats.org/officeDocument/2006/relationships/image" Target="../media/image2.png" Id="rId4" /><Relationship Type="http://schemas.openxmlformats.org/officeDocument/2006/relationships/hyperlink" Target="https://app.powerbi.com/groups/me/reports/d10a6e18-57f9-4204-92b9-77c8e235eaf6?pbi_source=PowerPoint" TargetMode="External" Id="coverSlideHpLink" /></Relationships>
</file>

<file path=ppt/slides/_rels/slide2.xml.rels>&#65279;<?xml version="1.0" encoding="utf-8"?><Relationships xmlns="http://schemas.openxmlformats.org/package/2006/relationships"><Relationship Type="http://schemas.openxmlformats.org/officeDocument/2006/relationships/notesSlide" Target="/ppt/notesSlides/notesSlide.xml" Id="Rc11ce9db9c114f08" /><Relationship Type="http://schemas.openxmlformats.org/officeDocument/2006/relationships/slideLayout" Target="/ppt/slideLayouts/slideLayout8.xml" Id="R37dcf5c8b51e415d" /><Relationship Type="http://schemas.openxmlformats.org/officeDocument/2006/relationships/hyperlink" Target="https://app.powerbi.com/groups/me/reports/d10a6e18-57f9-4204-92b9-77c8e235eaf6/?pbi_source=PowerPoint" TargetMode="External" Id="RelId0" /><Relationship Type="http://schemas.openxmlformats.org/officeDocument/2006/relationships/image" Target="/ppt/media/image4.png" Id="imgId142048093" /></Relationships>
</file>

<file path=ppt/slides/_rels/slide3.xml.rels>&#65279;<?xml version="1.0" encoding="utf-8"?><Relationships xmlns="http://schemas.openxmlformats.org/package/2006/relationships"><Relationship Type="http://schemas.openxmlformats.org/officeDocument/2006/relationships/notesSlide" Target="/ppt/notesSlides/notesSlide2.xml" Id="Ra03527f0fab34923" /><Relationship Type="http://schemas.openxmlformats.org/officeDocument/2006/relationships/slideLayout" Target="/ppt/slideLayouts/slideLayout8.xml" Id="R5a39b6bdf57340c3" /><Relationship Type="http://schemas.openxmlformats.org/officeDocument/2006/relationships/hyperlink" Target="https://app.powerbi.com/groups/me/reports/d10a6e18-57f9-4204-92b9-77c8e235eaf6/?pbi_source=PowerPoint" TargetMode="External" Id="RelId1" /><Relationship Type="http://schemas.openxmlformats.org/officeDocument/2006/relationships/image" Target="/ppt/media/image5.png" Id="imgId142048094" /></Relationships>
</file>

<file path=ppt/slides/_rels/slide4.xml.rels>&#65279;<?xml version="1.0" encoding="utf-8"?><Relationships xmlns="http://schemas.openxmlformats.org/package/2006/relationships"><Relationship Type="http://schemas.openxmlformats.org/officeDocument/2006/relationships/notesSlide" Target="/ppt/notesSlides/notesSlide3.xml" Id="R3678203ccc754f0e" /><Relationship Type="http://schemas.openxmlformats.org/officeDocument/2006/relationships/slideLayout" Target="/ppt/slideLayouts/slideLayout8.xml" Id="Rf5f1335393e14252" /><Relationship Type="http://schemas.openxmlformats.org/officeDocument/2006/relationships/hyperlink" Target="https://app.powerbi.com/groups/me/reports/d10a6e18-57f9-4204-92b9-77c8e235eaf6/?pbi_source=PowerPoint" TargetMode="External" Id="RelId2" /><Relationship Type="http://schemas.openxmlformats.org/officeDocument/2006/relationships/image" Target="/ppt/media/image6.png" Id="imgId142048095" /></Relationships>
</file>

<file path=ppt/slides/_rels/slide5.xml.rels>&#65279;<?xml version="1.0" encoding="utf-8"?><Relationships xmlns="http://schemas.openxmlformats.org/package/2006/relationships"><Relationship Type="http://schemas.openxmlformats.org/officeDocument/2006/relationships/notesSlide" Target="/ppt/notesSlides/notesSlide4.xml" Id="R8d4db41d912546d8" /><Relationship Type="http://schemas.openxmlformats.org/officeDocument/2006/relationships/slideLayout" Target="/ppt/slideLayouts/slideLayout8.xml" Id="R649338fa095c42aa" /><Relationship Type="http://schemas.openxmlformats.org/officeDocument/2006/relationships/hyperlink" Target="https://app.powerbi.com/groups/me/reports/d10a6e18-57f9-4204-92b9-77c8e235eaf6/?pbi_source=PowerPoint" TargetMode="External" Id="RelId3" /><Relationship Type="http://schemas.openxmlformats.org/officeDocument/2006/relationships/image" Target="/ppt/media/image7.png" Id="imgId142048096" /></Relationships>
</file>

<file path=ppt/slides/_rels/slide6.xml.rels>&#65279;<?xml version="1.0" encoding="utf-8"?><Relationships xmlns="http://schemas.openxmlformats.org/package/2006/relationships"><Relationship Type="http://schemas.openxmlformats.org/officeDocument/2006/relationships/notesSlide" Target="/ppt/notesSlides/notesSlide5.xml" Id="R4948d94a99ca4972" /><Relationship Type="http://schemas.openxmlformats.org/officeDocument/2006/relationships/slideLayout" Target="/ppt/slideLayouts/slideLayout8.xml" Id="Rf5098610f06d4c19" /><Relationship Type="http://schemas.openxmlformats.org/officeDocument/2006/relationships/hyperlink" Target="https://app.powerbi.com/groups/me/reports/d10a6e18-57f9-4204-92b9-77c8e235eaf6/?pbi_source=PowerPoint" TargetMode="External" Id="RelId4" /><Relationship Type="http://schemas.openxmlformats.org/officeDocument/2006/relationships/image" Target="/ppt/media/image8.png" Id="imgId142048097" /></Relationships>
</file>

<file path=ppt/slides/_rels/slide7.xml.rels>&#65279;<?xml version="1.0" encoding="utf-8"?><Relationships xmlns="http://schemas.openxmlformats.org/package/2006/relationships"><Relationship Type="http://schemas.openxmlformats.org/officeDocument/2006/relationships/notesSlide" Target="/ppt/notesSlides/notesSlide6.xml" Id="R757ea21d7c914b17" /><Relationship Type="http://schemas.openxmlformats.org/officeDocument/2006/relationships/slideLayout" Target="/ppt/slideLayouts/slideLayout8.xml" Id="Ra55c75e21f394733" /><Relationship Type="http://schemas.openxmlformats.org/officeDocument/2006/relationships/hyperlink" Target="https://app.powerbi.com/groups/me/reports/d10a6e18-57f9-4204-92b9-77c8e235eaf6/?pbi_source=PowerPoint" TargetMode="External" Id="RelId5" /><Relationship Type="http://schemas.openxmlformats.org/officeDocument/2006/relationships/image" Target="/ppt/media/image9.png" Id="imgId142048098" /></Relationships>
</file>

<file path=ppt/slides/_rels/slide8.xml.rels>&#65279;<?xml version="1.0" encoding="utf-8"?><Relationships xmlns="http://schemas.openxmlformats.org/package/2006/relationships"><Relationship Type="http://schemas.openxmlformats.org/officeDocument/2006/relationships/notesSlide" Target="/ppt/notesSlides/notesSlide7.xml" Id="R05010e82dfd54753" /><Relationship Type="http://schemas.openxmlformats.org/officeDocument/2006/relationships/slideLayout" Target="/ppt/slideLayouts/slideLayout8.xml" Id="R05402d2c97534290" /><Relationship Type="http://schemas.openxmlformats.org/officeDocument/2006/relationships/hyperlink" Target="https://app.powerbi.com/groups/me/reports/d10a6e18-57f9-4204-92b9-77c8e235eaf6/?pbi_source=PowerPoint" TargetMode="External" Id="RelId6" /><Relationship Type="http://schemas.openxmlformats.org/officeDocument/2006/relationships/image" Target="/ppt/media/imagea.png" Id="imgId142048099" /></Relationships>
</file>

<file path=ppt/slides/_rels/slide9.xml.rels>&#65279;<?xml version="1.0" encoding="utf-8"?><Relationships xmlns="http://schemas.openxmlformats.org/package/2006/relationships"><Relationship Type="http://schemas.openxmlformats.org/officeDocument/2006/relationships/notesSlide" Target="/ppt/notesSlides/notesSlide8.xml" Id="R9516e2081fb54a1f" /><Relationship Type="http://schemas.openxmlformats.org/officeDocument/2006/relationships/slideLayout" Target="/ppt/slideLayouts/slideLayout8.xml" Id="R04cbeafbdac546fa" /><Relationship Type="http://schemas.openxmlformats.org/officeDocument/2006/relationships/hyperlink" Target="https://app.powerbi.com/groups/me/reports/d10a6e18-57f9-4204-92b9-77c8e235eaf6/?pbi_source=PowerPoint" TargetMode="External" Id="RelId7" /><Relationship Type="http://schemas.openxmlformats.org/officeDocument/2006/relationships/image" Target="/ppt/media/imageb.png" Id="imgId142048100" /></Relationships>
</file>

<file path=ppt/slides/slide1.xml><?xml version="1.0" encoding="utf-8"?>
<p:sld xmlns:adec="http://schemas.microsoft.com/office/drawing/2017/decorative"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9" name="Picture 8">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Title 1"/>
          <p:cNvSpPr txBox="1">
            <a:spLocks noGrp="1"/>
          </p:cNvSpPr>
          <p:nvPr>
            <p:ph type="title" idx="4294967295"/>
          </p:nvPr>
        </p:nvSpPr>
        <p:spPr>
          <a:xfrm>
            <a:off x="810584" y="2982149"/>
            <a:ext cx="6314017" cy="6000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fontScale="90000"/>
          </a:bodyPr>
          <a:lstStyle>
            <a:lvl1pPr algn="ctr" defTabSz="914400" rtl="0" eaLnBrk="1" latinLnBrk="0" hangingPunct="1">
              <a:lnSpc>
                <a:spcPct val="90000"/>
              </a:lnSpc>
              <a:spcBef>
                <a:spcPct val="0"/>
              </a:spcBef>
              <a:buNone/>
              <a:defRPr sz="4400" b="0" i="0" kern="1200" baseline="0">
                <a:solidFill>
                  <a:schemeClr val="tx1"/>
                </a:solidFill>
                <a:latin typeface="Segoe UI Light" charset="0"/>
                <a:ea typeface="Segoe UI Light" charset="0"/>
                <a:cs typeface="Segoe UI Light"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a:ln>
                  <a:noFill/>
                </a:ln>
                <a:solidFill>
                  <a:srgbClr val="F3C910"/>
                </a:solidFill>
                <a:effectLst/>
                <a:uLnTx/>
                <a:uFillTx/>
                <a:latin typeface="Segoe UI Light" charset="0"/>
                <a:ea typeface="Segoe UI Light" charset="0"/>
                <a:cs typeface="Segoe UI Light" charset="0"/>
              </a:rPr>
              <a:t>CVE Executive Report PPT</a:t>
            </a:r>
            <a:endParaRPr kumimoji="0" lang="en-US" sz="4400" b="0" i="0" u="none" strike="noStrike" kern="1200" cap="none" spc="0" normalizeH="0" baseline="0" noProof="0" dirty="0">
              <a:ln>
                <a:noFill/>
              </a:ln>
              <a:solidFill>
                <a:srgbClr val="F3C910"/>
              </a:solidFill>
              <a:effectLst/>
              <a:uLnTx/>
              <a:uFillTx/>
              <a:latin typeface="Segoe UI Light" charset="0"/>
              <a:ea typeface="Segoe UI Light" charset="0"/>
              <a:cs typeface="Segoe UI Light" charset="0"/>
            </a:endParaRPr>
          </a:p>
        </p:txBody>
      </p:sp>
      <p:sp>
        <p:nvSpPr>
          <p:cNvPr id="13" name="Text Placeholder 2"/>
          <p:cNvSpPr txBox="1">
            <a:spLocks/>
          </p:cNvSpPr>
          <p:nvPr/>
        </p:nvSpPr>
        <p:spPr>
          <a:xfrm>
            <a:off x="853448" y="3658761"/>
            <a:ext cx="1488017" cy="253470"/>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a:buNone/>
              <a:defRPr sz="1200" b="0" i="0" u="sng" kern="1200">
                <a:solidFill>
                  <a:schemeClr val="tx1"/>
                </a:solidFill>
                <a:latin typeface="Segoe UI" charset="0"/>
                <a:ea typeface="Segoe UI" charset="0"/>
                <a:cs typeface="Segoe UI" charset="0"/>
              </a:defRPr>
            </a:lvl1pPr>
            <a:lvl2pPr marL="457200" indent="0" algn="ctr" defTabSz="914400" rtl="0" eaLnBrk="1" latinLnBrk="0" hangingPunct="1">
              <a:lnSpc>
                <a:spcPct val="90000"/>
              </a:lnSpc>
              <a:spcBef>
                <a:spcPts val="500"/>
              </a:spcBef>
              <a:buFont typeface="Arial"/>
              <a:buNone/>
              <a:defRPr sz="2000" kern="1200">
                <a:solidFill>
                  <a:schemeClr val="tx1">
                    <a:tint val="75000"/>
                  </a:schemeClr>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tint val="75000"/>
                  </a:schemeClr>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tint val="75000"/>
                  </a:schemeClr>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tint val="75000"/>
                  </a:schemeClr>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tint val="75000"/>
                  </a:schemeClr>
                </a:solidFill>
                <a:latin typeface="+mn-lt"/>
                <a:ea typeface="+mn-ea"/>
                <a:cs typeface="+mn-cs"/>
              </a:defRPr>
            </a:lvl9pPr>
          </a:lstStyle>
          <a:p>
            <a:pPr algn="l"/>
            <a:r>
              <a:rPr lang="en-US" dirty="0">
                <a:solidFill>
                  <a:schemeClr val="bg1"/>
                </a:solidFill>
                <a:hlinkClick r:id="coverSlideHpLink"/>
              </a:rPr>
              <a:t>View in Power BI</a:t>
            </a:r>
            <a:endParaRPr lang="en-US" dirty="0">
              <a:solidFill>
                <a:schemeClr val="bg1"/>
              </a:solidFill>
            </a:endParaRPr>
          </a:p>
        </p:txBody>
      </p:sp>
      <p:sp>
        <p:nvSpPr>
          <p:cNvPr id="17" name="TextBox 16"/>
          <p:cNvSpPr txBox="1"/>
          <p:nvPr/>
        </p:nvSpPr>
        <p:spPr>
          <a:xfrm>
            <a:off x="832315" y="5823544"/>
            <a:ext cx="2177716" cy="369332"/>
          </a:xfrm>
          <a:prstGeom prst="rect">
            <a:avLst/>
          </a:prstGeom>
          <a:noFill/>
        </p:spPr>
        <p:txBody>
          <a:bodyPr wrap="square" rtlCol="0">
            <a:spAutoFit/>
          </a:bodyPr>
          <a:lstStyle/>
          <a:p>
            <a:r>
              <a:rPr lang="en-US" sz="900" b="1" i="0" dirty="0">
                <a:solidFill>
                  <a:schemeClr val="bg1"/>
                </a:solidFill>
                <a:latin typeface="Segoe UI Semibold" charset="0"/>
                <a:ea typeface="Segoe UI Semibold" charset="0"/>
                <a:cs typeface="Segoe UI Semibold" charset="0"/>
              </a:rPr>
              <a:t>Downloaded at:</a:t>
            </a:r>
          </a:p>
          <a:p>
            <a:r>
              <a:rPr lang="en-US" sz="900" b="0" i="0" dirty="0">
                <a:solidFill>
                  <a:schemeClr val="bg1"/>
                </a:solidFill>
                <a:latin typeface="Segoe UI" charset="0"/>
                <a:ea typeface="Segoe UI" charset="0"/>
                <a:cs typeface="Segoe UI" charset="0"/>
              </a:rPr>
              <a:t>3/2/2026 11:39:17 PM UTC</a:t>
            </a:r>
          </a:p>
        </p:txBody>
      </p:sp>
      <p:sp>
        <p:nvSpPr>
          <p:cNvPr id="10" name="TextBox 9"/>
          <p:cNvSpPr txBox="1"/>
          <p:nvPr/>
        </p:nvSpPr>
        <p:spPr>
          <a:xfrm>
            <a:off x="828512" y="5407903"/>
            <a:ext cx="2177716" cy="369332"/>
          </a:xfrm>
          <a:prstGeom prst="rect">
            <a:avLst/>
          </a:prstGeom>
          <a:noFill/>
        </p:spPr>
        <p:txBody>
          <a:bodyPr wrap="square" rtlCol="0">
            <a:spAutoFit/>
          </a:bodyPr>
          <a:lstStyle/>
          <a:p>
            <a:r>
              <a:rPr lang="en-US" sz="900" b="1" dirty="0">
                <a:solidFill>
                  <a:schemeClr val="bg1"/>
                </a:solidFill>
                <a:latin typeface="Segoe UI Semibold" charset="0"/>
                <a:ea typeface="Segoe UI Semibold" charset="0"/>
                <a:cs typeface="Segoe UI Semibold" charset="0"/>
              </a:rPr>
              <a:t>Last data refresh:</a:t>
            </a:r>
            <a:endParaRPr lang="en-US" sz="900" b="1" i="0" dirty="0">
              <a:solidFill>
                <a:schemeClr val="bg1"/>
              </a:solidFill>
              <a:latin typeface="Segoe UI Semibold" charset="0"/>
              <a:ea typeface="Segoe UI Semibold" charset="0"/>
              <a:cs typeface="Segoe UI Semibold" charset="0"/>
            </a:endParaRPr>
          </a:p>
          <a:p>
            <a:r>
              <a:rPr lang="en-US" sz="900" dirty="0">
                <a:solidFill>
                  <a:schemeClr val="bg1"/>
                </a:solidFill>
                <a:latin typeface="Segoe UI" charset="0"/>
                <a:ea typeface="Segoe UI" charset="0"/>
                <a:cs typeface="Segoe UI" charset="0"/>
              </a:rPr>
              <a:t>3/2/2026 11:30:40 PM UTC</a:t>
            </a:r>
            <a:endParaRPr lang="en-US" sz="900" b="0" i="0" dirty="0">
              <a:solidFill>
                <a:schemeClr val="bg1"/>
              </a:solidFill>
              <a:latin typeface="Segoe UI" charset="0"/>
              <a:ea typeface="Segoe UI" charset="0"/>
              <a:cs typeface="Segoe UI" charset="0"/>
            </a:endParaRPr>
          </a:p>
        </p:txBody>
      </p:sp>
      <p:pic>
        <p:nvPicPr>
          <p:cNvPr id="16" name="Picture 15" descr="Microsoft Power BI"/>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3544" y="722376"/>
            <a:ext cx="1490690" cy="245805"/>
          </a:xfrm>
          <a:prstGeom prst="rect">
            <a:avLst/>
          </a:prstGeom>
        </p:spPr>
      </p:pic>
      <p:pic>
        <p:nvPicPr>
          <p:cNvPr id="18" name="Picture 17">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39696" y="3694176"/>
            <a:ext cx="162027" cy="153025"/>
          </a:xfrm>
          <a:prstGeom prst="rect">
            <a:avLst/>
          </a:prstGeom>
        </p:spPr>
      </p:pic>
    </p:spTree>
    <p:extLst>
      <p:ext uri="{BB962C8B-B14F-4D97-AF65-F5344CB8AC3E}">
        <p14:creationId xmlns:p14="http://schemas.microsoft.com/office/powerpoint/2010/main" val="7630729"/>
      </p:ext>
    </p:extLst>
  </p:cSld>
  <p:clrMapOvr>
    <a:masterClrMapping/>
  </p:clrMapOvr>
</p:sld>
</file>

<file path=ppt/slides/slide2.xml><?xml version="1.0" encoding="utf-8"?>
<p:sld xmlns:p="http://schemas.openxmlformats.org/presentationml/2006/main">
  <p:cSld>
    <p:spTree>
      <p:nvGrpSpPr>
        <p:cNvPr id="1" name=""/>
        <p:cNvGrpSpPr/>
        <p:nvPr/>
      </p:nvGrpSpPr>
      <p:grpSpPr/>
      <p:pic>
        <p:nvPicPr>
          <p:cNvPr id="3" name="Picture" title="This slide contains the following visuals: Total Driver Violations (Statewide) ,Total Vehicle Violations (Statewide) ,Total Other Violations (Statewide) ,textbox ,textbox ,textbox ,FedOOSctch ,FedOOSctch ,FedOOSctch. Please refer to the notes on this slide for details">
            <a:hlinkClick xmlns:r="http://schemas.openxmlformats.org/officeDocument/2006/relationships" xmlns:a="http://schemas.openxmlformats.org/drawingml/2006/main" r:id="RelId0"/>
          </p:cNvPr>
          <p:cNvPicPr>
            <a:picLocks xmlns:a="http://schemas.openxmlformats.org/drawingml/2006/main" noChangeAspect="1"/>
          </p:cNvPicPr>
          <p:nvPr/>
        </p:nvPicPr>
        <p:blipFill>
          <a:blip xmlns:r="http://schemas.openxmlformats.org/officeDocument/2006/relationships" xmlns:a="http://schemas.openxmlformats.org/drawingml/2006/main" r:embed="imgId142048093"/>
          <a:stretch xmlns:a="http://schemas.openxmlformats.org/drawingml/2006/main">
            <a:fillRect/>
          </a:stretch>
        </p:blipFill>
        <p:spPr>
          <a:xfrm xmlns:a="http://schemas.openxmlformats.org/drawingml/2006/main">
            <a:off x="76200" y="0"/>
            <a:ext cx="12020550" cy="6858000"/>
          </a:xfrm>
          <a:prstGeom xmlns:a="http://schemas.openxmlformats.org/drawingml/2006/main" prst="rect">
            <a:avLst/>
          </a:prstGeom>
          <a:noFill xmlns:a="http://schemas.openxmlformats.org/drawingml/2006/main"/>
        </p:spPr>
      </p:pic>
      <p:sp>
        <p:nvSpPr>
          <p:cNvPr id="4" name="Title" hidden="1"/>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t>Page 1 - Total Violations</a:t>
            </a:r>
          </a:p>
        </p:txBody>
      </p:sp>
    </p:spTree>
    <p:clrMapOvr>
      <a:masterClrMapping xmlns:a="http://schemas.openxmlformats.org/drawingml/2006/main"/>
    </p:clrMapOvr>
  </p:cSld>
</p:sld>
</file>

<file path=ppt/slides/slide3.xml><?xml version="1.0" encoding="utf-8"?>
<p:sld xmlns:p="http://schemas.openxmlformats.org/presentationml/2006/main">
  <p:cSld>
    <p:spTree>
      <p:nvGrpSpPr>
        <p:cNvPr id="1" name=""/>
        <p:cNvGrpSpPr/>
        <p:nvPr/>
      </p:nvGrpSpPr>
      <p:grpSpPr/>
      <p:pic>
        <p:nvPicPr>
          <p:cNvPr id="3" name="Picture" title="This slide contains the following visuals: Top 10 Driver Violations ,Top 10 Vehicles Violations ,Top 10 Other Violations ,textbox ,textbox ,textbox ,data header ,data header ,data header. Please refer to the notes on this slide for details">
            <a:hlinkClick xmlns:r="http://schemas.openxmlformats.org/officeDocument/2006/relationships" xmlns:a="http://schemas.openxmlformats.org/drawingml/2006/main" r:id="RelId1"/>
          </p:cNvPr>
          <p:cNvPicPr>
            <a:picLocks xmlns:a="http://schemas.openxmlformats.org/drawingml/2006/main" noChangeAspect="1"/>
          </p:cNvPicPr>
          <p:nvPr/>
        </p:nvPicPr>
        <p:blipFill>
          <a:blip xmlns:r="http://schemas.openxmlformats.org/officeDocument/2006/relationships" xmlns:a="http://schemas.openxmlformats.org/drawingml/2006/main" r:embed="imgId142048094"/>
          <a:stretch xmlns:a="http://schemas.openxmlformats.org/drawingml/2006/main">
            <a:fillRect/>
          </a:stretch>
        </p:blipFill>
        <p:spPr>
          <a:xfrm xmlns:a="http://schemas.openxmlformats.org/drawingml/2006/main">
            <a:off x="76200" y="0"/>
            <a:ext cx="12020550" cy="6858000"/>
          </a:xfrm>
          <a:prstGeom xmlns:a="http://schemas.openxmlformats.org/drawingml/2006/main" prst="rect">
            <a:avLst/>
          </a:prstGeom>
          <a:noFill xmlns:a="http://schemas.openxmlformats.org/drawingml/2006/main"/>
        </p:spPr>
      </p:pic>
      <p:sp>
        <p:nvSpPr>
          <p:cNvPr id="4" name="Title" hidden="1"/>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t>Page 2 - Violations</a:t>
            </a:r>
          </a:p>
        </p:txBody>
      </p:sp>
    </p:spTree>
    <p:clrMapOvr>
      <a:masterClrMapping xmlns:a="http://schemas.openxmlformats.org/drawingml/2006/main"/>
    </p:clrMapOvr>
  </p:cSld>
</p:sld>
</file>

<file path=ppt/slides/slide4.xml><?xml version="1.0" encoding="utf-8"?>
<p:sld xmlns:p="http://schemas.openxmlformats.org/presentationml/2006/main">
  <p:cSld>
    <p:spTree>
      <p:nvGrpSpPr>
        <p:cNvPr id="1" name=""/>
        <p:cNvGrpSpPr/>
        <p:nvPr/>
      </p:nvGrpSpPr>
      <p:grpSpPr/>
      <p:pic>
        <p:nvPicPr>
          <p:cNvPr id="3" name="Picture" title="This slide contains the following visuals: Top 5 Contributing Circumstances Non-CMV/CMV ('K' &amp; 'A') ,Top 5 Harmful Events ('K' &amp; 'A') ,Top 10 Counties ('K' &amp; 'A' Crashes) ,textbox ,textbox ,textbox ,textbox ,data header ,data header ,data header. Please refer to the notes on this slide for details">
            <a:hlinkClick xmlns:r="http://schemas.openxmlformats.org/officeDocument/2006/relationships" xmlns:a="http://schemas.openxmlformats.org/drawingml/2006/main" r:id="RelId2"/>
          </p:cNvPr>
          <p:cNvPicPr>
            <a:picLocks xmlns:a="http://schemas.openxmlformats.org/drawingml/2006/main" noChangeAspect="1"/>
          </p:cNvPicPr>
          <p:nvPr/>
        </p:nvPicPr>
        <p:blipFill>
          <a:blip xmlns:r="http://schemas.openxmlformats.org/officeDocument/2006/relationships" xmlns:a="http://schemas.openxmlformats.org/drawingml/2006/main" r:embed="imgId142048095"/>
          <a:stretch xmlns:a="http://schemas.openxmlformats.org/drawingml/2006/main">
            <a:fillRect/>
          </a:stretch>
        </p:blipFill>
        <p:spPr>
          <a:xfrm xmlns:a="http://schemas.openxmlformats.org/drawingml/2006/main">
            <a:off x="76200" y="0"/>
            <a:ext cx="12020550" cy="6858000"/>
          </a:xfrm>
          <a:prstGeom xmlns:a="http://schemas.openxmlformats.org/drawingml/2006/main" prst="rect">
            <a:avLst/>
          </a:prstGeom>
          <a:noFill xmlns:a="http://schemas.openxmlformats.org/drawingml/2006/main"/>
        </p:spPr>
      </p:pic>
      <p:sp>
        <p:nvSpPr>
          <p:cNvPr id="4" name="Title" hidden="1"/>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t>Page 3 - Crash</a:t>
            </a:r>
          </a:p>
        </p:txBody>
      </p:sp>
    </p:spTree>
    <p:clrMapOvr>
      <a:masterClrMapping xmlns:a="http://schemas.openxmlformats.org/drawingml/2006/main"/>
    </p:clrMapOvr>
  </p:cSld>
</p:sld>
</file>

<file path=ppt/slides/slide5.xml><?xml version="1.0" encoding="utf-8"?>
<p:sld xmlns:p="http://schemas.openxmlformats.org/presentationml/2006/main">
  <p:cSld>
    <p:spTree>
      <p:nvGrpSpPr>
        <p:cNvPr id="1" name=""/>
        <p:cNvGrpSpPr/>
        <p:nvPr/>
      </p:nvGrpSpPr>
      <p:grpSpPr/>
      <p:pic>
        <p:nvPicPr>
          <p:cNvPr id="3" name="Picture" title="This slide contains the following visuals: OOS Rate (Statewide) ,Title ,Page Number ,Violation Rate ,Estimated Crashes Prevent (Statewide) ,Estimated Lives Saved (Statewide) ,Federal OOS Catch Rate ,Date box ,OOSRate ,FedOOSctch ,VioRate ,estCrshpre ,estLiveSav ,textbox. Please refer to the notes on this slide for details">
            <a:hlinkClick xmlns:r="http://schemas.openxmlformats.org/officeDocument/2006/relationships" xmlns:a="http://schemas.openxmlformats.org/drawingml/2006/main" r:id="RelId3"/>
          </p:cNvPr>
          <p:cNvPicPr>
            <a:picLocks xmlns:a="http://schemas.openxmlformats.org/drawingml/2006/main" noChangeAspect="1"/>
          </p:cNvPicPr>
          <p:nvPr/>
        </p:nvPicPr>
        <p:blipFill>
          <a:blip xmlns:r="http://schemas.openxmlformats.org/officeDocument/2006/relationships" xmlns:a="http://schemas.openxmlformats.org/drawingml/2006/main" r:embed="imgId142048096"/>
          <a:stretch xmlns:a="http://schemas.openxmlformats.org/drawingml/2006/main">
            <a:fillRect/>
          </a:stretch>
        </p:blipFill>
        <p:spPr>
          <a:xfrm xmlns:a="http://schemas.openxmlformats.org/drawingml/2006/main">
            <a:off x="76200" y="0"/>
            <a:ext cx="12020550" cy="6858000"/>
          </a:xfrm>
          <a:prstGeom xmlns:a="http://schemas.openxmlformats.org/drawingml/2006/main" prst="rect">
            <a:avLst/>
          </a:prstGeom>
          <a:noFill xmlns:a="http://schemas.openxmlformats.org/drawingml/2006/main"/>
        </p:spPr>
      </p:pic>
      <p:sp>
        <p:nvSpPr>
          <p:cNvPr id="4" name="Title" hidden="1"/>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t>Page 4 - BANS</a:t>
            </a:r>
          </a:p>
        </p:txBody>
      </p:sp>
    </p:spTree>
    <p:clrMapOvr>
      <a:masterClrMapping xmlns:a="http://schemas.openxmlformats.org/drawingml/2006/main"/>
    </p:clrMapOvr>
  </p:cSld>
</p:sld>
</file>

<file path=ppt/slides/slide6.xml><?xml version="1.0" encoding="utf-8"?>
<p:sld xmlns:p="http://schemas.openxmlformats.org/presentationml/2006/main">
  <p:cSld>
    <p:spTree>
      <p:nvGrpSpPr>
        <p:cNvPr id="1" name=""/>
        <p:cNvGrpSpPr/>
        <p:nvPr/>
      </p:nvGrpSpPr>
      <p:grpSpPr/>
      <p:pic>
        <p:nvPicPr>
          <p:cNvPr id="3" name="Picture" title="This slide contains the following visuals: Title ,Page Number ,Total Inspections ,Inspection Goal Progress ,Level 1 Inspections ,Level 3 Inspections ,Level 2 Inspections ,Date box ,estLiveSav ,tot insp title ,1 title ,2 title ,3 title ,Slicer Border ,data header ,Slicer Border ,data header ,Slicer Border ,data header ,Slicer Border ,data header. Please refer to the notes on this slide for details">
            <a:hlinkClick xmlns:r="http://schemas.openxmlformats.org/officeDocument/2006/relationships" xmlns:a="http://schemas.openxmlformats.org/drawingml/2006/main" r:id="RelId4"/>
          </p:cNvPr>
          <p:cNvPicPr>
            <a:picLocks xmlns:a="http://schemas.openxmlformats.org/drawingml/2006/main" noChangeAspect="1"/>
          </p:cNvPicPr>
          <p:nvPr/>
        </p:nvPicPr>
        <p:blipFill>
          <a:blip xmlns:r="http://schemas.openxmlformats.org/officeDocument/2006/relationships" xmlns:a="http://schemas.openxmlformats.org/drawingml/2006/main" r:embed="imgId142048097"/>
          <a:stretch xmlns:a="http://schemas.openxmlformats.org/drawingml/2006/main">
            <a:fillRect/>
          </a:stretch>
        </p:blipFill>
        <p:spPr>
          <a:xfrm xmlns:a="http://schemas.openxmlformats.org/drawingml/2006/main">
            <a:off x="76200" y="0"/>
            <a:ext cx="12020550" cy="6858000"/>
          </a:xfrm>
          <a:prstGeom xmlns:a="http://schemas.openxmlformats.org/drawingml/2006/main" prst="rect">
            <a:avLst/>
          </a:prstGeom>
          <a:noFill xmlns:a="http://schemas.openxmlformats.org/drawingml/2006/main"/>
        </p:spPr>
      </p:pic>
      <p:sp>
        <p:nvSpPr>
          <p:cNvPr id="4" name="Title" hidden="1"/>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t>Page 5 - Inspections</a:t>
            </a:r>
          </a:p>
        </p:txBody>
      </p:sp>
    </p:spTree>
    <p:clrMapOvr>
      <a:masterClrMapping xmlns:a="http://schemas.openxmlformats.org/drawingml/2006/main"/>
    </p:clrMapOvr>
  </p:cSld>
</p:sld>
</file>

<file path=ppt/slides/slide7.xml><?xml version="1.0" encoding="utf-8"?>
<p:sld xmlns:p="http://schemas.openxmlformats.org/presentationml/2006/main">
  <p:cSld>
    <p:spTree>
      <p:nvGrpSpPr>
        <p:cNvPr id="1" name=""/>
        <p:cNvGrpSpPr/>
        <p:nvPr/>
      </p:nvGrpSpPr>
      <p:grpSpPr/>
      <p:pic>
        <p:nvPicPr>
          <p:cNvPr id="3" name="Picture" title="This slide contains the following visuals: Title ,Page Number ,Date box ,Tot Fatalities ,Fatalities Goal Progress ,estLiveSav ,tot fat title ,Slicer Border ,data header. Please refer to the notes on this slide for details">
            <a:hlinkClick xmlns:r="http://schemas.openxmlformats.org/officeDocument/2006/relationships" xmlns:a="http://schemas.openxmlformats.org/drawingml/2006/main" r:id="RelId5"/>
          </p:cNvPr>
          <p:cNvPicPr>
            <a:picLocks xmlns:a="http://schemas.openxmlformats.org/drawingml/2006/main" noChangeAspect="1"/>
          </p:cNvPicPr>
          <p:nvPr/>
        </p:nvPicPr>
        <p:blipFill>
          <a:blip xmlns:r="http://schemas.openxmlformats.org/officeDocument/2006/relationships" xmlns:a="http://schemas.openxmlformats.org/drawingml/2006/main" r:embed="imgId142048098"/>
          <a:stretch xmlns:a="http://schemas.openxmlformats.org/drawingml/2006/main">
            <a:fillRect/>
          </a:stretch>
        </p:blipFill>
        <p:spPr>
          <a:xfrm xmlns:a="http://schemas.openxmlformats.org/drawingml/2006/main">
            <a:off x="76200" y="0"/>
            <a:ext cx="12020550" cy="6858000"/>
          </a:xfrm>
          <a:prstGeom xmlns:a="http://schemas.openxmlformats.org/drawingml/2006/main" prst="rect">
            <a:avLst/>
          </a:prstGeom>
          <a:noFill xmlns:a="http://schemas.openxmlformats.org/drawingml/2006/main"/>
        </p:spPr>
      </p:pic>
      <p:sp>
        <p:nvSpPr>
          <p:cNvPr id="4" name="Title" hidden="1"/>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t>Page 6 - Fatalities</a:t>
            </a:r>
          </a:p>
        </p:txBody>
      </p:sp>
    </p:spTree>
    <p:clrMapOvr>
      <a:masterClrMapping xmlns:a="http://schemas.openxmlformats.org/drawingml/2006/main"/>
    </p:clrMapOvr>
  </p:cSld>
</p:sld>
</file>

<file path=ppt/slides/slide8.xml><?xml version="1.0" encoding="utf-8"?>
<p:sld xmlns:p="http://schemas.openxmlformats.org/presentationml/2006/main">
  <p:cSld>
    <p:spTree>
      <p:nvGrpSpPr>
        <p:cNvPr id="1" name=""/>
        <p:cNvGrpSpPr/>
        <p:nvPr/>
      </p:nvGrpSpPr>
      <p:grpSpPr/>
      <p:pic>
        <p:nvPicPr>
          <p:cNvPr id="3" name="Picture" title="This slide contains the following visuals: textbox ,textbox ,Overweight Citations ,Special Operations Overweight Citations ,Inspections w/ Overweight Citations ,Inspections w/ Overweight Citations - OOS Rate ,textbox ,data header ,data header ,data header ,data header. Please refer to the notes on this slide for details">
            <a:hlinkClick xmlns:r="http://schemas.openxmlformats.org/officeDocument/2006/relationships" xmlns:a="http://schemas.openxmlformats.org/drawingml/2006/main" r:id="RelId6"/>
          </p:cNvPr>
          <p:cNvPicPr>
            <a:picLocks xmlns:a="http://schemas.openxmlformats.org/drawingml/2006/main" noChangeAspect="1"/>
          </p:cNvPicPr>
          <p:nvPr/>
        </p:nvPicPr>
        <p:blipFill>
          <a:blip xmlns:r="http://schemas.openxmlformats.org/officeDocument/2006/relationships" xmlns:a="http://schemas.openxmlformats.org/drawingml/2006/main" r:embed="imgId142048099"/>
          <a:stretch xmlns:a="http://schemas.openxmlformats.org/drawingml/2006/main">
            <a:fillRect/>
          </a:stretch>
        </p:blipFill>
        <p:spPr>
          <a:xfrm xmlns:a="http://schemas.openxmlformats.org/drawingml/2006/main">
            <a:off x="76200" y="0"/>
            <a:ext cx="12020550" cy="6858000"/>
          </a:xfrm>
          <a:prstGeom xmlns:a="http://schemas.openxmlformats.org/drawingml/2006/main" prst="rect">
            <a:avLst/>
          </a:prstGeom>
          <a:noFill xmlns:a="http://schemas.openxmlformats.org/drawingml/2006/main"/>
        </p:spPr>
      </p:pic>
      <p:sp>
        <p:nvSpPr>
          <p:cNvPr id="4" name="Title" hidden="1"/>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t>Page 7 - Stats</a:t>
            </a:r>
          </a:p>
        </p:txBody>
      </p:sp>
    </p:spTree>
    <p:clrMapOvr>
      <a:masterClrMapping xmlns:a="http://schemas.openxmlformats.org/drawingml/2006/main"/>
    </p:clrMapOvr>
  </p:cSld>
</p:sld>
</file>

<file path=ppt/slides/slide9.xml><?xml version="1.0" encoding="utf-8"?>
<p:sld xmlns:p="http://schemas.openxmlformats.org/presentationml/2006/main">
  <p:cSld>
    <p:spTree>
      <p:nvGrpSpPr>
        <p:cNvPr id="1" name=""/>
        <p:cNvGrpSpPr/>
        <p:nvPr/>
      </p:nvGrpSpPr>
      <p:grpSpPr/>
      <p:pic>
        <p:nvPicPr>
          <p:cNvPr id="3" name="Picture" title="This slide contains the following visuals: Top 10 Commodities by Citation Frequency (Statewide) ,Top 10 Commodities by Violation Weight (Statewide) ,Inspection with Overweight Citations (OOS Rate) ,textbox ,textbox ,textbox ,data header ,data header ,data header. Please refer to the notes on this slide for details">
            <a:hlinkClick xmlns:r="http://schemas.openxmlformats.org/officeDocument/2006/relationships" xmlns:a="http://schemas.openxmlformats.org/drawingml/2006/main" r:id="RelId7"/>
          </p:cNvPr>
          <p:cNvPicPr>
            <a:picLocks xmlns:a="http://schemas.openxmlformats.org/drawingml/2006/main" noChangeAspect="1"/>
          </p:cNvPicPr>
          <p:nvPr/>
        </p:nvPicPr>
        <p:blipFill>
          <a:blip xmlns:r="http://schemas.openxmlformats.org/officeDocument/2006/relationships" xmlns:a="http://schemas.openxmlformats.org/drawingml/2006/main" r:embed="imgId142048100"/>
          <a:stretch xmlns:a="http://schemas.openxmlformats.org/drawingml/2006/main">
            <a:fillRect/>
          </a:stretch>
        </p:blipFill>
        <p:spPr>
          <a:xfrm xmlns:a="http://schemas.openxmlformats.org/drawingml/2006/main">
            <a:off x="76200" y="0"/>
            <a:ext cx="12020550" cy="6858000"/>
          </a:xfrm>
          <a:prstGeom xmlns:a="http://schemas.openxmlformats.org/drawingml/2006/main" prst="rect">
            <a:avLst/>
          </a:prstGeom>
          <a:noFill xmlns:a="http://schemas.openxmlformats.org/drawingml/2006/main"/>
        </p:spPr>
      </p:pic>
      <p:sp>
        <p:nvSpPr>
          <p:cNvPr id="4" name="Title" hidden="1"/>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t>Page 8 - Top 10</a:t>
            </a:r>
          </a:p>
        </p:txBody>
      </p:sp>
    </p:spTree>
    <p:clrMapOvr>
      <a:masterClrMapping xmlns:a="http://schemas.openxmlformats.org/drawingml/2006/main"/>
    </p:clrMapOvr>
  </p:cSld>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TotalTime>
  <Words>27</Words>
  <Application>Microsoft Office PowerPoint</Application>
  <PresentationFormat>Widescreen</PresentationFormat>
  <Paragraphs>6</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Segoe UI</vt:lpstr>
      <vt:lpstr>Segoe UI Light</vt:lpstr>
      <vt:lpstr>Segoe UI Semibold</vt:lpstr>
      <vt:lpstr>Custom Design</vt:lpstr>
      <vt:lpstr>#Name of Power BI report#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Power BI</dc:creator>
  <cp:lastModifiedBy>Brian Butler</cp:lastModifiedBy>
  <cp:revision>4</cp:revision>
  <dcterms:created xsi:type="dcterms:W3CDTF">2016-09-04T11:54:55Z</dcterms:created>
  <dcterms:modified xsi:type="dcterms:W3CDTF">2020-11-25T15:29:01Z</dcterms:modified>
</cp:coreProperties>
</file>